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8" r:id="rId10"/>
    <p:sldId id="265" r:id="rId11"/>
    <p:sldId id="266" r:id="rId12"/>
    <p:sldId id="267" r:id="rId13"/>
    <p:sldId id="269" r:id="rId14"/>
    <p:sldId id="270" r:id="rId15"/>
    <p:sldId id="272" r:id="rId16"/>
    <p:sldId id="271" r:id="rId17"/>
    <p:sldId id="273" r:id="rId18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74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886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1165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6227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9874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3009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0217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8943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9740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5422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1160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8715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F31CE-9A82-4931-A5B6-1E159F3552D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3410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Substâncias Puras e Misturas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203848" y="5445224"/>
            <a:ext cx="6400800" cy="1752600"/>
          </a:xfrm>
        </p:spPr>
        <p:txBody>
          <a:bodyPr/>
          <a:lstStyle/>
          <a:p>
            <a:r>
              <a:rPr lang="pt-BR" dirty="0" smtClean="0">
                <a:solidFill>
                  <a:schemeClr val="tx1"/>
                </a:solidFill>
              </a:rPr>
              <a:t>Pedro César Soares de Freitas</a:t>
            </a:r>
          </a:p>
          <a:p>
            <a:r>
              <a:rPr lang="pt-BR" dirty="0" smtClean="0">
                <a:solidFill>
                  <a:schemeClr val="tx1"/>
                </a:solidFill>
              </a:rPr>
              <a:t>freitaspedrocesar@gmail.com</a:t>
            </a: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230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7" name="Picture 3" descr="C:\Users\Pedro\Downloads\P_20170420_003500_vHDR_Auto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t="2980" r="26458" b="8905"/>
          <a:stretch/>
        </p:blipFill>
        <p:spPr bwMode="auto">
          <a:xfrm rot="16200000">
            <a:off x="1121970" y="176366"/>
            <a:ext cx="6828053" cy="65527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259632" y="5839172"/>
            <a:ext cx="3276364" cy="43204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8395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50" name="Picture 2" descr="C:\Users\Pedro\Downloads\P_20170420_003258_vHDR_Auto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22" b="18611"/>
          <a:stretch/>
        </p:blipFill>
        <p:spPr bwMode="auto">
          <a:xfrm>
            <a:off x="1331640" y="-13295"/>
            <a:ext cx="6235362" cy="68331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2051720" y="6046018"/>
            <a:ext cx="5040560" cy="77388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7045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 descr="C:\Users\Pedro\Downloads\P_20170420_003217_vHDR_Auto (1)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58" t="2981" r="22917" b="5203"/>
          <a:stretch/>
        </p:blipFill>
        <p:spPr bwMode="auto">
          <a:xfrm rot="16200000">
            <a:off x="877089" y="354778"/>
            <a:ext cx="6885765" cy="61206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1907704" y="4725144"/>
            <a:ext cx="5328592" cy="43204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0339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88640"/>
            <a:ext cx="8229600" cy="4525963"/>
          </a:xfrm>
        </p:spPr>
        <p:txBody>
          <a:bodyPr/>
          <a:lstStyle/>
          <a:p>
            <a:r>
              <a:rPr lang="pt-BR" b="1" dirty="0" smtClean="0"/>
              <a:t>Mistura Azeotrópica</a:t>
            </a:r>
            <a:r>
              <a:rPr lang="pt-BR" dirty="0" smtClean="0"/>
              <a:t>: se comporta como substância pura em relação à ebulição (ponto de ebulição constante)</a:t>
            </a:r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929452"/>
            <a:ext cx="7632848" cy="47470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6446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88640"/>
            <a:ext cx="8229600" cy="4525963"/>
          </a:xfrm>
        </p:spPr>
        <p:txBody>
          <a:bodyPr/>
          <a:lstStyle/>
          <a:p>
            <a:r>
              <a:rPr lang="pt-BR" b="1" dirty="0" smtClean="0"/>
              <a:t>Mistura </a:t>
            </a:r>
            <a:r>
              <a:rPr lang="pt-BR" b="1" dirty="0" err="1" smtClean="0"/>
              <a:t>Eutética</a:t>
            </a:r>
            <a:r>
              <a:rPr lang="pt-BR" dirty="0" smtClean="0"/>
              <a:t>: se comporta como substância pura em relação à fusão (ponto de fusão constante)</a:t>
            </a:r>
            <a:endParaRPr lang="pt-B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878996"/>
            <a:ext cx="7632848" cy="49449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0907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7" r="3072" b="9916"/>
          <a:stretch/>
        </p:blipFill>
        <p:spPr bwMode="auto">
          <a:xfrm>
            <a:off x="1331640" y="-41345"/>
            <a:ext cx="5040560" cy="68993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1691680" y="5445224"/>
            <a:ext cx="4536504" cy="72008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8805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Soluções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mtClean="0"/>
              <a:t>Misturas 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6864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9046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000625" cy="37504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suco de limã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24250"/>
            <a:ext cx="5000625" cy="33337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chuv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955" y="3524250"/>
            <a:ext cx="5005046" cy="33337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lago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460" y="0"/>
            <a:ext cx="4815540" cy="36116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158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188640"/>
            <a:ext cx="8229600" cy="6480720"/>
          </a:xfrm>
        </p:spPr>
        <p:txBody>
          <a:bodyPr>
            <a:normAutofit lnSpcReduction="10000"/>
          </a:bodyPr>
          <a:lstStyle/>
          <a:p>
            <a:r>
              <a:rPr lang="pt-BR" b="1" dirty="0" smtClean="0"/>
              <a:t>Substância Pura</a:t>
            </a:r>
            <a:r>
              <a:rPr lang="pt-BR" dirty="0" smtClean="0"/>
              <a:t>: todo o sistema é constituído por apenas um tipo de matéria/substância</a:t>
            </a:r>
          </a:p>
          <a:p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As propriedades específicas de uma substância pura são bem definidas (ponto de fusão, ebulição, densidade)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Exemplos: </a:t>
            </a:r>
          </a:p>
          <a:p>
            <a:pPr>
              <a:buFontTx/>
              <a:buChar char="-"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Água destilada</a:t>
            </a:r>
          </a:p>
          <a:p>
            <a:pPr marL="0" indent="0">
              <a:buNone/>
            </a:pPr>
            <a:r>
              <a:rPr lang="pt-BR" dirty="0" smtClean="0"/>
              <a:t>. Álcool absoluto</a:t>
            </a:r>
          </a:p>
          <a:p>
            <a:pPr marL="0" indent="0">
              <a:buNone/>
            </a:pPr>
            <a:r>
              <a:rPr lang="pt-BR" dirty="0" smtClean="0"/>
              <a:t>. Ouro puro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1025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404664"/>
            <a:ext cx="8229600" cy="6453336"/>
          </a:xfrm>
        </p:spPr>
        <p:txBody>
          <a:bodyPr>
            <a:normAutofit fontScale="92500" lnSpcReduction="10000"/>
          </a:bodyPr>
          <a:lstStyle/>
          <a:p>
            <a:r>
              <a:rPr lang="pt-BR" dirty="0" smtClean="0"/>
              <a:t>As substâncias podem ser de dois tipos: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Simples</a:t>
            </a:r>
            <a:r>
              <a:rPr lang="pt-BR" dirty="0" smtClean="0"/>
              <a:t>: formadas por átomos de somente um elemento químico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Gás oxigênio (O2), Ozônio (O3), Grafite (C), Diamante (C), Gás nitrogênio (N2)</a:t>
            </a:r>
          </a:p>
          <a:p>
            <a:pPr>
              <a:buFontTx/>
              <a:buChar char="-"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Compostas</a:t>
            </a:r>
            <a:r>
              <a:rPr lang="pt-BR" dirty="0" smtClean="0"/>
              <a:t>: formadas por átomos de mais de um elemento químico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- Água (H2O), Gás carbônico (CO2), Metano (CH4), Cloreto de Sódio (</a:t>
            </a:r>
            <a:r>
              <a:rPr lang="pt-BR" dirty="0" err="1" smtClean="0"/>
              <a:t>NaCl</a:t>
            </a:r>
            <a:r>
              <a:rPr lang="pt-BR" dirty="0" smtClean="0"/>
              <a:t>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8319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/>
          <p:cNvSpPr/>
          <p:nvPr/>
        </p:nvSpPr>
        <p:spPr>
          <a:xfrm>
            <a:off x="1259632" y="757394"/>
            <a:ext cx="667408" cy="6553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O</a:t>
            </a:r>
            <a:endParaRPr lang="pt-BR" dirty="0"/>
          </a:p>
        </p:txBody>
      </p:sp>
      <p:sp>
        <p:nvSpPr>
          <p:cNvPr id="7" name="Elipse 6"/>
          <p:cNvSpPr/>
          <p:nvPr/>
        </p:nvSpPr>
        <p:spPr>
          <a:xfrm>
            <a:off x="1927040" y="733518"/>
            <a:ext cx="667408" cy="6553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O</a:t>
            </a:r>
            <a:endParaRPr lang="pt-BR" dirty="0"/>
          </a:p>
        </p:txBody>
      </p:sp>
      <p:sp>
        <p:nvSpPr>
          <p:cNvPr id="8" name="Elipse 7"/>
          <p:cNvSpPr/>
          <p:nvPr/>
        </p:nvSpPr>
        <p:spPr>
          <a:xfrm>
            <a:off x="4499992" y="950970"/>
            <a:ext cx="667408" cy="6553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O</a:t>
            </a:r>
            <a:endParaRPr lang="pt-BR" dirty="0"/>
          </a:p>
        </p:txBody>
      </p:sp>
      <p:sp>
        <p:nvSpPr>
          <p:cNvPr id="9" name="Elipse 8"/>
          <p:cNvSpPr/>
          <p:nvPr/>
        </p:nvSpPr>
        <p:spPr>
          <a:xfrm>
            <a:off x="5299144" y="692552"/>
            <a:ext cx="667408" cy="6553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O</a:t>
            </a:r>
            <a:endParaRPr lang="pt-BR" dirty="0"/>
          </a:p>
        </p:txBody>
      </p:sp>
      <p:sp>
        <p:nvSpPr>
          <p:cNvPr id="10" name="Elipse 9"/>
          <p:cNvSpPr/>
          <p:nvPr/>
        </p:nvSpPr>
        <p:spPr>
          <a:xfrm>
            <a:off x="5044616" y="1299662"/>
            <a:ext cx="667408" cy="6553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O</a:t>
            </a:r>
            <a:endParaRPr lang="pt-BR" dirty="0"/>
          </a:p>
        </p:txBody>
      </p:sp>
      <p:sp>
        <p:nvSpPr>
          <p:cNvPr id="11" name="Elipse 10"/>
          <p:cNvSpPr/>
          <p:nvPr/>
        </p:nvSpPr>
        <p:spPr>
          <a:xfrm>
            <a:off x="3131840" y="3421690"/>
            <a:ext cx="667408" cy="6553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O</a:t>
            </a:r>
            <a:endParaRPr lang="pt-BR" dirty="0"/>
          </a:p>
        </p:txBody>
      </p:sp>
      <p:sp>
        <p:nvSpPr>
          <p:cNvPr id="13" name="Elipse 12"/>
          <p:cNvSpPr/>
          <p:nvPr/>
        </p:nvSpPr>
        <p:spPr>
          <a:xfrm>
            <a:off x="3541744" y="3018456"/>
            <a:ext cx="515008" cy="48009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H</a:t>
            </a:r>
            <a:endParaRPr lang="pt-BR" dirty="0"/>
          </a:p>
        </p:txBody>
      </p:sp>
      <p:sp>
        <p:nvSpPr>
          <p:cNvPr id="14" name="Elipse 13"/>
          <p:cNvSpPr/>
          <p:nvPr/>
        </p:nvSpPr>
        <p:spPr>
          <a:xfrm>
            <a:off x="2616832" y="3318739"/>
            <a:ext cx="515008" cy="48009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H</a:t>
            </a:r>
            <a:endParaRPr lang="pt-BR" dirty="0"/>
          </a:p>
        </p:txBody>
      </p:sp>
      <p:sp>
        <p:nvSpPr>
          <p:cNvPr id="15" name="Elipse 14"/>
          <p:cNvSpPr/>
          <p:nvPr/>
        </p:nvSpPr>
        <p:spPr>
          <a:xfrm>
            <a:off x="6732240" y="4221088"/>
            <a:ext cx="515008" cy="48009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H</a:t>
            </a:r>
            <a:endParaRPr lang="pt-BR" dirty="0"/>
          </a:p>
        </p:txBody>
      </p:sp>
      <p:sp>
        <p:nvSpPr>
          <p:cNvPr id="16" name="Elipse 15"/>
          <p:cNvSpPr/>
          <p:nvPr/>
        </p:nvSpPr>
        <p:spPr>
          <a:xfrm>
            <a:off x="7208787" y="4461133"/>
            <a:ext cx="515008" cy="48009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H</a:t>
            </a:r>
            <a:endParaRPr lang="pt-BR" dirty="0"/>
          </a:p>
        </p:txBody>
      </p:sp>
      <p:sp>
        <p:nvSpPr>
          <p:cNvPr id="17" name="Elipse 16"/>
          <p:cNvSpPr/>
          <p:nvPr/>
        </p:nvSpPr>
        <p:spPr>
          <a:xfrm>
            <a:off x="553763" y="4774287"/>
            <a:ext cx="667408" cy="655382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Na</a:t>
            </a:r>
            <a:endParaRPr lang="pt-BR" dirty="0"/>
          </a:p>
        </p:txBody>
      </p:sp>
      <p:sp>
        <p:nvSpPr>
          <p:cNvPr id="18" name="Elipse 17"/>
          <p:cNvSpPr/>
          <p:nvPr/>
        </p:nvSpPr>
        <p:spPr>
          <a:xfrm>
            <a:off x="1192330" y="4828392"/>
            <a:ext cx="667408" cy="655382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Cl</a:t>
            </a:r>
            <a:endParaRPr lang="pt-BR" dirty="0"/>
          </a:p>
        </p:txBody>
      </p:sp>
      <p:sp>
        <p:nvSpPr>
          <p:cNvPr id="19" name="Elipse 18"/>
          <p:cNvSpPr/>
          <p:nvPr/>
        </p:nvSpPr>
        <p:spPr>
          <a:xfrm>
            <a:off x="4833696" y="5483774"/>
            <a:ext cx="667408" cy="65538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</a:t>
            </a:r>
          </a:p>
        </p:txBody>
      </p:sp>
      <p:sp>
        <p:nvSpPr>
          <p:cNvPr id="21" name="Elipse 20"/>
          <p:cNvSpPr/>
          <p:nvPr/>
        </p:nvSpPr>
        <p:spPr>
          <a:xfrm>
            <a:off x="4952780" y="6139156"/>
            <a:ext cx="515008" cy="48009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H</a:t>
            </a:r>
            <a:endParaRPr lang="pt-BR" dirty="0"/>
          </a:p>
        </p:txBody>
      </p:sp>
      <p:sp>
        <p:nvSpPr>
          <p:cNvPr id="22" name="Elipse 21"/>
          <p:cNvSpPr/>
          <p:nvPr/>
        </p:nvSpPr>
        <p:spPr>
          <a:xfrm>
            <a:off x="4318688" y="5571419"/>
            <a:ext cx="515008" cy="48009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H</a:t>
            </a:r>
            <a:endParaRPr lang="pt-BR" dirty="0"/>
          </a:p>
        </p:txBody>
      </p:sp>
      <p:sp>
        <p:nvSpPr>
          <p:cNvPr id="23" name="Elipse 22"/>
          <p:cNvSpPr/>
          <p:nvPr/>
        </p:nvSpPr>
        <p:spPr>
          <a:xfrm>
            <a:off x="5501104" y="5571419"/>
            <a:ext cx="515008" cy="48009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H</a:t>
            </a:r>
            <a:endParaRPr lang="pt-BR" dirty="0"/>
          </a:p>
        </p:txBody>
      </p:sp>
      <p:sp>
        <p:nvSpPr>
          <p:cNvPr id="24" name="Elipse 23"/>
          <p:cNvSpPr/>
          <p:nvPr/>
        </p:nvSpPr>
        <p:spPr>
          <a:xfrm>
            <a:off x="4909896" y="4983088"/>
            <a:ext cx="515008" cy="48009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3110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476672"/>
            <a:ext cx="8229600" cy="4525963"/>
          </a:xfrm>
        </p:spPr>
        <p:txBody>
          <a:bodyPr/>
          <a:lstStyle/>
          <a:p>
            <a:r>
              <a:rPr lang="pt-BR" b="1" dirty="0" smtClean="0"/>
              <a:t>Misturas</a:t>
            </a:r>
            <a:r>
              <a:rPr lang="pt-BR" dirty="0" smtClean="0"/>
              <a:t>: associações entre substâncias (simples ou compostas) distintas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- As propriedades específicas das misturas não são bem definidas (são uma mescla das propriedades de cada substância que compõe a mistura)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3982298"/>
            <a:ext cx="3925862" cy="27074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água e ole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00" y="4259771"/>
            <a:ext cx="1828428" cy="24402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894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404664"/>
            <a:ext cx="8229600" cy="4525963"/>
          </a:xfrm>
        </p:spPr>
        <p:txBody>
          <a:bodyPr/>
          <a:lstStyle/>
          <a:p>
            <a:r>
              <a:rPr lang="pt-BR" b="1" dirty="0" smtClean="0"/>
              <a:t>Misturas Homogêneas:</a:t>
            </a:r>
            <a:r>
              <a:rPr lang="pt-BR" dirty="0" smtClean="0"/>
              <a:t> constituídas por substâncias que se interagem bem, se misturando por completo. 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Monofásicas: só conseguimos observar uma “fase”</a:t>
            </a:r>
          </a:p>
          <a:p>
            <a:pPr>
              <a:buFontTx/>
              <a:buChar char="-"/>
            </a:pPr>
            <a:r>
              <a:rPr lang="pt-BR" dirty="0" smtClean="0"/>
              <a:t>Água + álcool, água </a:t>
            </a:r>
            <a:r>
              <a:rPr lang="pt-BR" dirty="0"/>
              <a:t>+</a:t>
            </a:r>
            <a:r>
              <a:rPr lang="pt-BR" dirty="0" smtClean="0"/>
              <a:t> açúcar, água + sal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0464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9552" y="188640"/>
            <a:ext cx="8229600" cy="4525963"/>
          </a:xfrm>
        </p:spPr>
        <p:txBody>
          <a:bodyPr/>
          <a:lstStyle/>
          <a:p>
            <a:r>
              <a:rPr lang="pt-BR" b="1" dirty="0" smtClean="0"/>
              <a:t>Misturas Heterogêneas</a:t>
            </a:r>
            <a:r>
              <a:rPr lang="pt-BR" dirty="0" smtClean="0"/>
              <a:t>: são constituídas por substâncias que não interagem bem, não são solúveis uma na outra</a:t>
            </a:r>
          </a:p>
          <a:p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Podem ter duas ou mais “fases” </a:t>
            </a:r>
          </a:p>
          <a:p>
            <a:pPr>
              <a:buFontTx/>
              <a:buChar char="-"/>
            </a:pPr>
            <a:r>
              <a:rPr lang="pt-BR" dirty="0" smtClean="0"/>
              <a:t>Água + óleo, água + areia, </a:t>
            </a:r>
            <a:r>
              <a:rPr lang="pt-BR" b="1" dirty="0" smtClean="0"/>
              <a:t>leite</a:t>
            </a:r>
            <a:endParaRPr lang="pt-BR" b="1" dirty="0"/>
          </a:p>
        </p:txBody>
      </p:sp>
      <p:pic>
        <p:nvPicPr>
          <p:cNvPr id="4" name="Picture 2" descr="Image result for água e are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662536"/>
            <a:ext cx="2505075" cy="30480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leite mistura heterogene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162"/>
          <a:stretch/>
        </p:blipFill>
        <p:spPr bwMode="auto">
          <a:xfrm>
            <a:off x="4067944" y="3806551"/>
            <a:ext cx="4398254" cy="27599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1982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2699792" y="2636912"/>
            <a:ext cx="3816424" cy="14465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8800" b="1" dirty="0" smtClean="0"/>
              <a:t>Gráfico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5755898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289</Words>
  <Application>Microsoft Office PowerPoint</Application>
  <PresentationFormat>Apresentação na tela (4:3)</PresentationFormat>
  <Paragraphs>54</Paragraphs>
  <Slides>17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18" baseType="lpstr">
      <vt:lpstr>Tema do Office</vt:lpstr>
      <vt:lpstr>Substâncias Puras e Misturas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Soluções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Substâncias Puras e Misturas</dc:title>
  <dc:creator>Pedro</dc:creator>
  <cp:lastModifiedBy>Pedro</cp:lastModifiedBy>
  <cp:revision>11</cp:revision>
  <dcterms:created xsi:type="dcterms:W3CDTF">2017-04-20T02:30:33Z</dcterms:created>
  <dcterms:modified xsi:type="dcterms:W3CDTF">2017-05-04T03:22:48Z</dcterms:modified>
</cp:coreProperties>
</file>

<file path=docProps/thumbnail.jpeg>
</file>